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57" r:id="rId2"/>
    <p:sldId id="282" r:id="rId3"/>
    <p:sldId id="321" r:id="rId4"/>
    <p:sldId id="320" r:id="rId5"/>
    <p:sldId id="303" r:id="rId6"/>
    <p:sldId id="322" r:id="rId7"/>
    <p:sldId id="305" r:id="rId8"/>
    <p:sldId id="306" r:id="rId9"/>
    <p:sldId id="307" r:id="rId10"/>
    <p:sldId id="302" r:id="rId11"/>
    <p:sldId id="308" r:id="rId12"/>
    <p:sldId id="310" r:id="rId13"/>
    <p:sldId id="311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3" r:id="rId22"/>
    <p:sldId id="326" r:id="rId23"/>
    <p:sldId id="324" r:id="rId24"/>
    <p:sldId id="325" r:id="rId25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D0683A"/>
    <a:srgbClr val="FFFF66"/>
    <a:srgbClr val="66FFCC"/>
    <a:srgbClr val="660066"/>
    <a:srgbClr val="800000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58" autoAdjust="0"/>
  </p:normalViewPr>
  <p:slideViewPr>
    <p:cSldViewPr>
      <p:cViewPr>
        <p:scale>
          <a:sx n="87" d="100"/>
          <a:sy n="87" d="100"/>
        </p:scale>
        <p:origin x="-5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15C554-E9CA-44A7-8E31-C231EB5EE4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01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1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DB1161-2FBE-4CC3-9535-9D551C746C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5D241-5F64-4D2E-AE1D-AC05BA2C41DE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72929F7-7234-4DA5-8F17-517337C7CA9B}" type="slidenum">
              <a:rPr lang="en-US" smtClean="0">
                <a:latin typeface="Arial" charset="0"/>
              </a:rPr>
              <a:pPr>
                <a:defRPr/>
              </a:pPr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8500"/>
            <a:ext cx="4649788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mtClean="0"/>
              <a:t>Rivals and surpasses impact evaluations underway in LAC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68"/>
              <a:ext cx="6556" cy="4088"/>
              <a:chOff x="0" y="68"/>
              <a:chExt cx="6556" cy="4088"/>
            </a:xfrm>
          </p:grpSpPr>
          <p:grpSp>
            <p:nvGrpSpPr>
              <p:cNvPr id="37" name="Group 4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6556" cy="4012"/>
                <a:chOff x="0" y="144"/>
                <a:chExt cx="6556" cy="4012"/>
              </a:xfrm>
            </p:grpSpPr>
            <p:sp>
              <p:nvSpPr>
                <p:cNvPr id="50" name="Line 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1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58" name="Group 13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1801" cy="4012"/>
                  <a:chOff x="483" y="144"/>
                  <a:chExt cx="1801" cy="4012"/>
                </a:xfrm>
              </p:grpSpPr>
              <p:grpSp>
                <p:nvGrpSpPr>
                  <p:cNvPr id="207" name="Group 1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6" name="Line 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7" name="Line 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8" name="Line 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9" name="Line 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40" name="Line 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41" name="Line 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42" name="Line 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0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04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27" name="Line 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8" name="Line 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9" name="Line 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0" name="Line 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1" name="Line 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2" name="Line 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3" name="Line 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34" name="Line 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0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04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9" name="Line 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0" name="Line 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1" name="Line 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2" name="Line 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3" name="Line 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4" name="Line 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5" name="Line 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26" name="Line 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1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04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1" name="Line 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2" name="Line 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3" name="Line 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4" name="Line 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5" name="Line 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6" name="Line 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7" name="Line 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18" name="Line 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  <p:grpSp>
              <p:nvGrpSpPr>
                <p:cNvPr id="59" name="Group 5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1801" cy="4012"/>
                  <a:chOff x="1551" y="144"/>
                  <a:chExt cx="1801" cy="4012"/>
                </a:xfrm>
              </p:grpSpPr>
              <p:grpSp>
                <p:nvGrpSpPr>
                  <p:cNvPr id="171" name="Group 5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0" name="Line 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1" name="Line 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2" name="Line 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3" name="Line 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4" name="Line 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5" name="Line 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06" name="Line 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7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672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91" name="Line 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2" name="Line 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3" name="Line 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4" name="Line 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5" name="Line 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6" name="Line 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7" name="Line 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8" name="Line 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7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672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83" name="Line 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4" name="Line 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5" name="Line 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6" name="Line 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7" name="Line 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8" name="Line 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9" name="Line 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0" name="Line 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7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672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75" name="Line 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6" name="Line 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7" name="Line 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8" name="Line 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9" name="Line 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0" name="Line 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1" name="Line 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2" name="Line 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  <p:grpSp>
              <p:nvGrpSpPr>
                <p:cNvPr id="60" name="Group 87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1801" cy="4012"/>
                  <a:chOff x="2619" y="144"/>
                  <a:chExt cx="1801" cy="4012"/>
                </a:xfrm>
              </p:grpSpPr>
              <p:grpSp>
                <p:nvGrpSpPr>
                  <p:cNvPr id="135" name="Group 88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4" name="Line 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5" name="Line 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6" name="Line 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7" name="Line 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8" name="Line 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9" name="Line 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0" name="Line 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3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740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55" name="Line 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6" name="Line 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7" name="Line 10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8" name="Line 10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9" name="Line 1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0" name="Line 1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1" name="Line 10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2" name="Line 10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37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740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47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8" name="Line 1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9" name="Line 10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0" name="Line 11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1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2" name="Line 1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3" name="Line 11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54" name="Line 11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3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40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39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0" name="Line 1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1" name="Line 1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2" name="Line 11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3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4" name="Line 1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5" name="Line 1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46" name="Line 12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  <p:grpSp>
              <p:nvGrpSpPr>
                <p:cNvPr id="61" name="Group 124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1801" cy="4012"/>
                  <a:chOff x="3687" y="144"/>
                  <a:chExt cx="1801" cy="4012"/>
                </a:xfrm>
              </p:grpSpPr>
              <p:grpSp>
                <p:nvGrpSpPr>
                  <p:cNvPr id="99" name="Group 12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1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Line 1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9" name="Line 12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Line 12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1" name="Line 1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Line 1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3" name="Line 13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4" name="Line 13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00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3808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9" name="Line 1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Line 1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1" name="Line 13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Line 13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3" name="Line 1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Line 1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5" name="Line 14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Line 14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01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3808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1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Line 1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3" name="Line 14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Line 14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5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Line 1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7" name="Line 15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Line 15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02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3808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03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Line 1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5" name="Line 1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Line 15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7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Line 1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9" name="Line 1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Line 16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  <p:grpSp>
              <p:nvGrpSpPr>
                <p:cNvPr id="62" name="Group 161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1801" cy="4012"/>
                  <a:chOff x="4755" y="144"/>
                  <a:chExt cx="1801" cy="4012"/>
                </a:xfrm>
              </p:grpSpPr>
              <p:grpSp>
                <p:nvGrpSpPr>
                  <p:cNvPr id="63" name="Group 16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1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Line 1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3" name="Line 16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Line 1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5" name="Line 1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Line 1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7" name="Line 16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Line 1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4876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83" name="Line 1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Line 1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5" name="Line 17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Line 17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7" name="Line 1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Line 1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9" name="Line 17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Line 17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4876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75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Line 1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7" name="Line 18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Line 18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9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Line 1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1" name="Line 18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Line 18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876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67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8" name="Line 1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9" name="Line 1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Line 19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1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Line 1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3" name="Line 1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Line 19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38" name="Group 198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1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0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20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20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20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20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20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20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20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20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211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12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213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214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215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216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217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21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Rectangle 21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220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2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Rectangle 2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223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22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Rectangle 22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226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22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Rectangle 22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" name="Group 229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3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Rectangle 23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232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23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Rectangle 23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235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2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Rectangle 2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5" name="Group 238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2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Rectangle 2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pic>
        <p:nvPicPr>
          <p:cNvPr id="243" name="Picture 246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393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49394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244" name="Rectangle 24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5" name="Rectangle 2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6" name="Rectangle 2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FD40C-AB7A-4B6C-AC6B-10484B610A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0464-7AD5-4EA9-B3C7-59B319D085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6486-BD47-4D55-95D2-C870CB2229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DB06-DB69-4C1D-AFA9-5932AFC9A6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240-BFB9-486A-8BC4-C5254EF944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7BF8-9FCD-48FB-89BB-DC3A27FE0E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2A8D-DCA8-43C0-B23D-0FEB25E6830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B47C8-309F-4A5D-BCF0-C339F1F58A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BE3F-622F-4F3E-9E86-1760372381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38147-5436-42CB-8975-B2A6600013B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E226-C2BA-4892-985A-027B41A857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EEAF-7E95-4ABB-9B6C-90C38ADF14A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FA38-BF61-40FA-B2A4-3FEA0A5BE1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726C-FBD9-4D37-BF5F-91B8AB499DD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7176" name="Group 3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7202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8133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34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35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36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37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203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8139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0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2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3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204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8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8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9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205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8151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2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3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4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206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8157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8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5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60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61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177" name="Group 34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7178" name="Group 3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8164" name="Rectangle 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65" name="Rectangle 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79" name="Group 3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8167" name="Rectangle 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68" name="Rectangle 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0" name="Group 4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8170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71" name="Rectangle 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1" name="Group 4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8173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74" name="Rectangle 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2" name="Group 4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8176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77" name="Rectangle 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3" name="Group 5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8179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80" name="Rectangle 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4" name="Group 5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8182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83" name="Rectangle 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5" name="Group 5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8185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86" name="Rectangle 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7171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7172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8189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8190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8191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0495CB68-F35A-409B-9CD8-33119BF18E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610600" cy="1600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2800" b="1" dirty="0" smtClean="0"/>
              <a:t>From Protection to Production: </a:t>
            </a:r>
            <a:br>
              <a:rPr lang="en-US" sz="2800" b="1" dirty="0" smtClean="0"/>
            </a:br>
            <a:r>
              <a:rPr lang="en-US" sz="2800" b="1" dirty="0" smtClean="0"/>
              <a:t>The Productive Impacts of Social Cash Transfers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7924800" cy="35814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1" dirty="0" smtClean="0"/>
              <a:t>Paul Winters</a:t>
            </a: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dirty="0" smtClean="0"/>
              <a:t>Department of Economics, American University </a:t>
            </a: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endParaRPr lang="en-US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Resilience and Assets for Food Security: Evidence and Implications for Feed the Future</a:t>
            </a: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presented by USAID and the Assets and Market Access CRSP </a:t>
            </a:r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lang="en-US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29-30, 2011, Washington DC</a:t>
            </a:r>
            <a:endParaRPr lang="en-US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Consumption from own production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153401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95400"/>
                <a:gridCol w="1295400"/>
                <a:gridCol w="1219200"/>
                <a:gridCol w="1143001"/>
              </a:tblGrid>
              <a:tr h="590623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Oct 1998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May 1999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HH consumes from own production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0.04**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(0.035)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0.04**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(0.023)</a:t>
                      </a: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Per capita value of own production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25.11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3.00***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(0.008)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23.61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(0.517)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Number of food groups from own production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0.12***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(0.004)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1.13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0.12***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(0.011)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Number of foods from own production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1.26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0.14***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(0.003)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1.17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0.14***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(0.004)</a:t>
                      </a:r>
                      <a:endParaRPr lang="en-US" sz="2000" b="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791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P-values in parenthesis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Cons. own production: Food groups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153401" cy="498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95400"/>
                <a:gridCol w="1295400"/>
                <a:gridCol w="1219200"/>
                <a:gridCol w="1143001"/>
              </a:tblGrid>
              <a:tr h="60960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Oct 1998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May 1999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4341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Cereals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(0.278)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(0.124)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8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Beans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0.02*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(0.080)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(0.895)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Fruit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0.05**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(0.024)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(0.282)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49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Vegetables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(0.964)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0.37**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(0.031)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33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Meat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0.02**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(0.012)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0.01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(0.113)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51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Eggs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(0.455)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(0.536)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6248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P-values in parenthesis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Agricultural investment and spending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153401" cy="514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95400"/>
                <a:gridCol w="1219200"/>
                <a:gridCol w="1295400"/>
                <a:gridCol w="1143001"/>
              </a:tblGrid>
              <a:tr h="68580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Oct 1998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Control mean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May 1999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4341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Use 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0.34**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(0.048)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(0.203)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8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Per capita hectares of land use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0.32*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(0.094)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(0.378)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Own livestock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0.03*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(0.060)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0.03**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(0.037)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49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Per capita livestock ownership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0.02*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(0.099)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0.03***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(0.007)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33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Agricultural spending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0.05**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(0.013)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0.34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0.02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(0.321)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51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Per capita agricultural</a:t>
                      </a:r>
                      <a:r>
                        <a:rPr lang="en-US" sz="2000" baseline="0" dirty="0" smtClean="0">
                          <a:latin typeface="+mj-lt"/>
                        </a:rPr>
                        <a:t> spending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21.1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(0.478)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181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30.1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(0.403)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6400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P-values in parenthesis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Effects by land holdings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86702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Consumption from home production</a:t>
            </a:r>
          </a:p>
          <a:p>
            <a:pPr lvl="1"/>
            <a:r>
              <a:rPr lang="en-US" sz="2400" i="1" dirty="0" smtClean="0"/>
              <a:t>Landless &amp; 0-3 hectares</a:t>
            </a:r>
            <a:r>
              <a:rPr lang="en-US" sz="2400" dirty="0" smtClean="0"/>
              <a:t>: similar to general effects</a:t>
            </a:r>
          </a:p>
          <a:p>
            <a:pPr lvl="1"/>
            <a:r>
              <a:rPr lang="en-US" sz="2400" i="1" dirty="0" smtClean="0"/>
              <a:t>&gt;3 hectares</a:t>
            </a:r>
            <a:r>
              <a:rPr lang="en-US" sz="2400" dirty="0" smtClean="0"/>
              <a:t>: no effects</a:t>
            </a:r>
          </a:p>
          <a:p>
            <a:r>
              <a:rPr lang="en-US" sz="2800" dirty="0" smtClean="0"/>
              <a:t>Cons. from own productions by food groups</a:t>
            </a:r>
          </a:p>
          <a:p>
            <a:pPr lvl="1"/>
            <a:r>
              <a:rPr lang="en-US" sz="2400" i="1" dirty="0" smtClean="0"/>
              <a:t>Landless &amp; 0-3 </a:t>
            </a:r>
            <a:r>
              <a:rPr lang="en-US" sz="2400" dirty="0" smtClean="0"/>
              <a:t>hectares: similar to general effects</a:t>
            </a:r>
          </a:p>
          <a:p>
            <a:pPr lvl="1"/>
            <a:r>
              <a:rPr lang="en-US" sz="2400" dirty="0" smtClean="0"/>
              <a:t>&gt;</a:t>
            </a:r>
            <a:r>
              <a:rPr lang="en-US" sz="2400" i="1" dirty="0" smtClean="0"/>
              <a:t>3 hectares</a:t>
            </a:r>
            <a:r>
              <a:rPr lang="en-US" sz="2400" dirty="0" smtClean="0"/>
              <a:t>: effects on fruit in Oct</a:t>
            </a:r>
            <a:endParaRPr lang="en-US" sz="2800" dirty="0" smtClean="0"/>
          </a:p>
          <a:p>
            <a:r>
              <a:rPr lang="en-US" sz="2800" dirty="0" smtClean="0"/>
              <a:t>Agricultural investment and spending</a:t>
            </a:r>
          </a:p>
          <a:p>
            <a:pPr lvl="1"/>
            <a:r>
              <a:rPr lang="en-US" sz="2400" i="1" dirty="0" smtClean="0"/>
              <a:t>Landless</a:t>
            </a:r>
            <a:r>
              <a:rPr lang="en-US" sz="2400" dirty="0" smtClean="0"/>
              <a:t>: Only land use effects and livestock on Oct</a:t>
            </a:r>
          </a:p>
          <a:p>
            <a:pPr lvl="1"/>
            <a:r>
              <a:rPr lang="en-US" sz="2400" i="1" dirty="0" smtClean="0"/>
              <a:t>0-3 hectares</a:t>
            </a:r>
            <a:r>
              <a:rPr lang="en-US" sz="2400" dirty="0" smtClean="0"/>
              <a:t>: Land area effects, strong livestock effects (Oct and May) and agricultural spending in Oct</a:t>
            </a:r>
          </a:p>
          <a:p>
            <a:pPr lvl="1"/>
            <a:r>
              <a:rPr lang="en-US" sz="2400" i="1" dirty="0" smtClean="0"/>
              <a:t>&gt;3 hectares: </a:t>
            </a:r>
            <a:r>
              <a:rPr lang="en-US" sz="2400" dirty="0" smtClean="0"/>
              <a:t>no effects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PROCAMPO and Oportunidades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534302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PROCAMPO</a:t>
            </a:r>
          </a:p>
          <a:p>
            <a:pPr lvl="1"/>
            <a:r>
              <a:rPr lang="en-US" sz="2400" dirty="0" smtClean="0"/>
              <a:t>Decoupled cash transfer provided to compensate (1993-1994) staple producers given expected impact of NAFTA</a:t>
            </a:r>
          </a:p>
          <a:p>
            <a:pPr lvl="1"/>
            <a:r>
              <a:rPr lang="en-US" sz="2400" dirty="0" smtClean="0"/>
              <a:t>34% receive PROCAMPO—22% receive both</a:t>
            </a:r>
          </a:p>
          <a:p>
            <a:pPr lvl="1"/>
            <a:r>
              <a:rPr lang="en-US" sz="2400" dirty="0" smtClean="0"/>
              <a:t>Highly agriculturally oriented</a:t>
            </a:r>
          </a:p>
          <a:p>
            <a:r>
              <a:rPr lang="en-US" sz="2800" dirty="0" smtClean="0"/>
              <a:t>Impact of Oportunidades on PROCAMPO producers</a:t>
            </a:r>
          </a:p>
          <a:p>
            <a:pPr lvl="1"/>
            <a:r>
              <a:rPr lang="en-US" sz="2400" dirty="0" smtClean="0"/>
              <a:t>Impact on all households not just PROCAMPO</a:t>
            </a:r>
          </a:p>
          <a:p>
            <a:pPr lvl="1"/>
            <a:r>
              <a:rPr lang="en-US" sz="2400" dirty="0" smtClean="0"/>
              <a:t>But significantly larger impact of Oportunidades for PROCAMPO recipients on own food consumption (cereals), land use, livestock ownership, agricultural spending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Malawi Social Cash Transfers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800"/>
            <a:ext cx="8572728" cy="5105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Initiated in 2006 with intention to reach poorest 10% of population</a:t>
            </a:r>
          </a:p>
          <a:p>
            <a:pPr lvl="1"/>
            <a:r>
              <a:rPr lang="en-US" sz="2400" dirty="0" smtClean="0"/>
              <a:t>Expanding with hope of reaching 300,000 households by 2015</a:t>
            </a:r>
          </a:p>
          <a:p>
            <a:r>
              <a:rPr lang="en-US" sz="2800" dirty="0" smtClean="0"/>
              <a:t>Targets ultra poor, labor constrained households—geographic combined with community targeting within Village Development Groups (VDGs)</a:t>
            </a:r>
          </a:p>
          <a:p>
            <a:r>
              <a:rPr lang="en-US" sz="2800" dirty="0" smtClean="0"/>
              <a:t>Unconditional cash transfer but “encouraged” to invest in children (soft conditions)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Malawi SCT: Data and method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799"/>
            <a:ext cx="8572728" cy="4800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Evaluation 2007-2008</a:t>
            </a:r>
          </a:p>
          <a:p>
            <a:r>
              <a:rPr lang="en-US" sz="2800" dirty="0" smtClean="0"/>
              <a:t>Random assignment of eight VDGs into treatment and control in </a:t>
            </a:r>
            <a:r>
              <a:rPr lang="en-US" sz="2800" dirty="0" err="1" smtClean="0"/>
              <a:t>Mchinji</a:t>
            </a:r>
            <a:r>
              <a:rPr lang="en-US" sz="2800" dirty="0" smtClean="0"/>
              <a:t> district</a:t>
            </a:r>
          </a:p>
          <a:p>
            <a:r>
              <a:rPr lang="en-US" sz="2800" dirty="0" smtClean="0"/>
              <a:t>751 households – 386 treatment, 365 control</a:t>
            </a:r>
          </a:p>
          <a:p>
            <a:pPr lvl="1"/>
            <a:r>
              <a:rPr lang="en-US" sz="2400" dirty="0" smtClean="0"/>
              <a:t>Baseline: March 2007</a:t>
            </a:r>
          </a:p>
          <a:p>
            <a:pPr lvl="1"/>
            <a:r>
              <a:rPr lang="en-US" sz="2400" dirty="0" smtClean="0"/>
              <a:t>Follow-up: Sept 2007 and April 2008</a:t>
            </a:r>
          </a:p>
          <a:p>
            <a:r>
              <a:rPr lang="en-US" sz="2800" dirty="0" smtClean="0"/>
              <a:t>Questionnaire limited in production questions</a:t>
            </a:r>
          </a:p>
          <a:p>
            <a:pPr lvl="1"/>
            <a:r>
              <a:rPr lang="en-US" sz="2400" dirty="0" smtClean="0"/>
              <a:t>Agricultural assets, some time use, own production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Agricultural assets (preliminary)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7772398" cy="3636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638"/>
                <a:gridCol w="1256144"/>
                <a:gridCol w="1334654"/>
                <a:gridCol w="1334654"/>
                <a:gridCol w="1334654"/>
                <a:gridCol w="1334654"/>
              </a:tblGrid>
              <a:tr h="60960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Labor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&gt;0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Labor</a:t>
                      </a: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=0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Male head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Female head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4341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Hoe</a:t>
                      </a:r>
                      <a:r>
                        <a:rPr lang="en-US" sz="2000" baseline="0" dirty="0" smtClean="0">
                          <a:latin typeface="+mj-lt"/>
                        </a:rPr>
                        <a:t>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0.13***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(0.000)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0.10**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(0.044)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0.16***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(0.007)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0.02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(0.755)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0.19***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(0.000)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78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Sickles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0.29***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0.23***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0.34***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0.19***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0.34***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Goats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0.48***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0.58***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0.41***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0.43***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0.52***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  <a:tr h="733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Chicken</a:t>
                      </a:r>
                    </a:p>
                    <a:p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0.59***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0.70***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0.50***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0.58***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0.60***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410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P-values in parenthesis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Time use (preliminary)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199" y="1600200"/>
          <a:ext cx="5791201" cy="3636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1752600"/>
                <a:gridCol w="1752600"/>
              </a:tblGrid>
              <a:tr h="60960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Sept 07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April 08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4341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Own farm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-0.01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(0.400)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0.12***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  <a:tr h="788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Casual labor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-0.33***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-0.44***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Casual labor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-2.32***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-3.00***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  <a:tr h="733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Household work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0.14***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0.14***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(0.000)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5334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P-values in parenthesis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Source of food: Sept / Apr (preliminary)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1" y="1371600"/>
          <a:ext cx="7467599" cy="482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307"/>
                <a:gridCol w="1642872"/>
                <a:gridCol w="1642872"/>
                <a:gridCol w="1717548"/>
              </a:tblGrid>
              <a:tr h="581891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Own Production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Purchase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Gift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509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Cereals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/ -</a:t>
                      </a:r>
                    </a:p>
                  </a:txBody>
                  <a:tcPr marL="68580" marR="68580" marT="0" marB="0" anchor="ctr"/>
                </a:tc>
              </a:tr>
              <a:tr h="509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Tubers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 / -</a:t>
                      </a:r>
                    </a:p>
                  </a:txBody>
                  <a:tcPr marL="68580" marR="68580" marT="0" marB="0" anchor="ctr"/>
                </a:tc>
              </a:tr>
              <a:tr h="581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Pulses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 / 0</a:t>
                      </a:r>
                    </a:p>
                  </a:txBody>
                  <a:tcPr marL="68580" marR="68580" marT="0" marB="0" anchor="ctr"/>
                </a:tc>
              </a:tr>
              <a:tr h="581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Vegetables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 / -</a:t>
                      </a:r>
                    </a:p>
                  </a:txBody>
                  <a:tcPr marL="68580" marR="68580" marT="0" marB="0" anchor="ctr"/>
                </a:tc>
              </a:tr>
              <a:tr h="509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Animal products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 / 0</a:t>
                      </a:r>
                    </a:p>
                  </a:txBody>
                  <a:tcPr marL="68580" marR="68580" marT="0" marB="0" anchor="ctr"/>
                </a:tc>
              </a:tr>
              <a:tr h="509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Fruits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 / 0</a:t>
                      </a:r>
                    </a:p>
                  </a:txBody>
                  <a:tcPr marL="68580" marR="68580" marT="0" marB="0" anchor="ctr"/>
                </a:tc>
              </a:tr>
              <a:tr h="509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Regular</a:t>
                      </a:r>
                      <a:r>
                        <a:rPr lang="en-US" sz="2000" baseline="0" dirty="0" smtClean="0">
                          <a:latin typeface="+mj-lt"/>
                        </a:rPr>
                        <a:t> maize flour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 / -</a:t>
                      </a:r>
                    </a:p>
                  </a:txBody>
                  <a:tcPr marL="68580" marR="68580" marT="0" marB="0" anchor="ctr"/>
                </a:tc>
              </a:tr>
              <a:tr h="509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Fine maize flour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/ 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- / -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Motivation for studies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800"/>
            <a:ext cx="8572728" cy="5105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Objectives of Social Cash Transfers programs</a:t>
            </a:r>
          </a:p>
          <a:p>
            <a:pPr lvl="1"/>
            <a:r>
              <a:rPr lang="en-US" sz="2400" dirty="0" smtClean="0"/>
              <a:t>Social protection</a:t>
            </a:r>
          </a:p>
          <a:p>
            <a:pPr lvl="1"/>
            <a:r>
              <a:rPr lang="en-US" sz="2400" dirty="0" smtClean="0"/>
              <a:t>Reduce consumption poverty</a:t>
            </a:r>
          </a:p>
          <a:p>
            <a:pPr lvl="1"/>
            <a:r>
              <a:rPr lang="en-US" sz="2400" dirty="0" smtClean="0"/>
              <a:t>Induce investment in child health and education</a:t>
            </a:r>
          </a:p>
          <a:p>
            <a:pPr lvl="1"/>
            <a:r>
              <a:rPr lang="en-US" sz="2400" dirty="0" smtClean="0"/>
              <a:t>Break the intergenerational transmission of poverty</a:t>
            </a:r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371601"/>
            <a:ext cx="8572728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SCTs, while linked to long-term human capital investment, have an impact on productive decisions</a:t>
            </a:r>
          </a:p>
          <a:p>
            <a:pPr lvl="1"/>
            <a:r>
              <a:rPr lang="en-US" sz="2400" dirty="0" smtClean="0"/>
              <a:t>Crop/food diversification, agricultural spending, time use, land use, investment</a:t>
            </a:r>
          </a:p>
          <a:p>
            <a:r>
              <a:rPr lang="en-US" sz="2800" dirty="0" smtClean="0"/>
              <a:t>Impacts are evident among land poor (Oportunidades) and poor/labor constrained (Malawi)</a:t>
            </a:r>
          </a:p>
          <a:p>
            <a:pPr lvl="1"/>
            <a:r>
              <a:rPr lang="en-US" sz="2400" dirty="0" smtClean="0"/>
              <a:t>Impact possible linked to credit and insurance market imperfection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371601"/>
            <a:ext cx="8572728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Impacts appear greater for those with agricultural potential (PROCAMPO)</a:t>
            </a:r>
          </a:p>
          <a:p>
            <a:pPr lvl="1"/>
            <a:r>
              <a:rPr lang="en-US" sz="2400" dirty="0" smtClean="0"/>
              <a:t>Targeting agricultural households may induce greater productive impacts</a:t>
            </a:r>
          </a:p>
          <a:p>
            <a:r>
              <a:rPr lang="en-US" sz="2800" dirty="0" smtClean="0"/>
              <a:t>Suggests possibility of using productive cash transfers</a:t>
            </a:r>
          </a:p>
          <a:p>
            <a:pPr lvl="1"/>
            <a:r>
              <a:rPr lang="en-US" sz="2400" dirty="0" smtClean="0"/>
              <a:t>Under what conditions?</a:t>
            </a:r>
          </a:p>
          <a:p>
            <a:r>
              <a:rPr lang="en-US" sz="2800" dirty="0" smtClean="0"/>
              <a:t>Need for further analysis</a:t>
            </a:r>
          </a:p>
          <a:p>
            <a:pPr lvl="1"/>
            <a:r>
              <a:rPr lang="en-US" sz="2400" dirty="0" smtClean="0"/>
              <a:t>FAO/UNICEF funded by DFID 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	 </a:t>
            </a:r>
            <a:r>
              <a:rPr lang="en-US" sz="2400" dirty="0" smtClean="0"/>
              <a:t> </a:t>
            </a:r>
            <a:r>
              <a:rPr lang="en-US" sz="2400" b="1" i="1" dirty="0" smtClean="0"/>
              <a:t>From Protection to Production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New CTs in SSA accompanied by rigorous impact evaluation</a:t>
            </a:r>
            <a:endParaRPr 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00200"/>
            <a:ext cx="3810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Malawi SCT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Mchinji</a:t>
            </a:r>
            <a:r>
              <a:rPr lang="en-US" sz="1800" dirty="0" smtClean="0"/>
              <a:t> pilot, 2007-2009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Expansion, 2011-2013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Kenya CT-OVC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Pilot 2007-</a:t>
            </a:r>
            <a:r>
              <a:rPr lang="en-US" sz="1800" dirty="0" smtClean="0">
                <a:solidFill>
                  <a:srgbClr val="FF0000"/>
                </a:solidFill>
              </a:rPr>
              <a:t>2011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Expansion, 2011-2013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Mozambique PSA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Expansion, 2008-2009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Zambia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Kalombo</a:t>
            </a:r>
            <a:r>
              <a:rPr lang="en-US" sz="1800" dirty="0" smtClean="0"/>
              <a:t> pilot, 2005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solidFill>
                  <a:srgbClr val="FF0000"/>
                </a:solidFill>
              </a:rPr>
              <a:t>Monze</a:t>
            </a:r>
            <a:r>
              <a:rPr lang="en-US" sz="1800" dirty="0" smtClean="0">
                <a:solidFill>
                  <a:srgbClr val="FF0000"/>
                </a:solidFill>
              </a:rPr>
              <a:t> pilot, 2007-2010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Expansion and child grant, 2010-2013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South Africa CSG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Retrospective and expansion, 2010-2013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4953000" y="15240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>
                <a:latin typeface="+mn-lt"/>
              </a:rPr>
              <a:t>Ethiopia </a:t>
            </a:r>
            <a:endParaRPr lang="en-US" sz="20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C09E4B"/>
              </a:buClr>
              <a:buSzPct val="150000"/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PNSP, 2006-2010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09E4B"/>
              </a:buClr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Regional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minimum social protection package,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2011-2013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 smtClean="0">
                <a:latin typeface="+mn-lt"/>
              </a:rPr>
              <a:t>Ghana </a:t>
            </a:r>
            <a:r>
              <a:rPr lang="en-US" sz="2000" dirty="0">
                <a:latin typeface="+mn-lt"/>
              </a:rPr>
              <a:t>LEAP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09E4B"/>
              </a:buClr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Pilot, 2010-2012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 smtClean="0">
                <a:latin typeface="+mn-lt"/>
              </a:rPr>
              <a:t>Lesotho </a:t>
            </a:r>
            <a:r>
              <a:rPr lang="en-US" sz="2000" dirty="0">
                <a:latin typeface="+mn-lt"/>
              </a:rPr>
              <a:t>CGP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09E4B"/>
              </a:buClr>
              <a:buSzPct val="15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Pilot, 2011-2012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 smtClean="0">
                <a:latin typeface="+mn-lt"/>
              </a:rPr>
              <a:t>Uganda,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begins in 2011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 smtClean="0">
                <a:latin typeface="+mn-lt"/>
              </a:rPr>
              <a:t>Zimbabwe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begins in 2011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Blip>
                <a:blip r:embed="rId3"/>
              </a:buBlip>
            </a:pPr>
            <a:r>
              <a:rPr lang="en-US" sz="2000" dirty="0">
                <a:latin typeface="+mn-lt"/>
              </a:rPr>
              <a:t>Tanzania,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TASAF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FontTx/>
              <a:buChar char="•"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FontTx/>
              <a:buChar char="•"/>
            </a:pP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FAO/UNICEF funded by DFID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b="1" i="1" dirty="0" smtClean="0"/>
              <a:t>From Protection to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629150"/>
          </a:xfrm>
        </p:spPr>
        <p:txBody>
          <a:bodyPr>
            <a:normAutofit lnSpcReduction="10000"/>
          </a:bodyPr>
          <a:lstStyle/>
          <a:p>
            <a:pPr marL="788670" lvl="1" indent="-514350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sz="2600" dirty="0" smtClean="0"/>
              <a:t>Countries and programs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rgbClr val="C09E4B"/>
              </a:buClr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Formally: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Lesotho Child Grant Program (baseline 2011, follow up 2012)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Ethiopia </a:t>
            </a:r>
            <a:r>
              <a:rPr lang="en-US" dirty="0" err="1" smtClean="0"/>
              <a:t>Tigray</a:t>
            </a:r>
            <a:r>
              <a:rPr lang="en-US" dirty="0" smtClean="0"/>
              <a:t> SP package (baseline 2011, follow up 2012) 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Malawi SCT expansion (baseline 2011, follow up 2012) 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Kenya CT-OVC (2</a:t>
            </a:r>
            <a:r>
              <a:rPr lang="en-US" baseline="30000" dirty="0" smtClean="0"/>
              <a:t>nd</a:t>
            </a:r>
            <a:r>
              <a:rPr lang="en-US" dirty="0" smtClean="0"/>
              <a:t> follow up 2011) 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Ghana LEAP (follow up 2012) 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Zimbabwe SCT (baseline 2012, follow up 2013) </a:t>
            </a:r>
          </a:p>
          <a:p>
            <a:pPr marL="1062990" lvl="2" indent="-514350" eaLnBrk="1" fontAlgn="auto" hangingPunct="1">
              <a:spcAft>
                <a:spcPts val="0"/>
              </a:spcAft>
              <a:buClr>
                <a:srgbClr val="C09E4B"/>
              </a:buClr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Informally: 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Zambia SCT (baseline 2010, follow up 2012)</a:t>
            </a:r>
          </a:p>
          <a:p>
            <a:pPr marL="1337628" lvl="3" indent="-514350" eaLnBrk="1" fontAlgn="auto" hangingPunct="1">
              <a:spcAft>
                <a:spcPts val="0"/>
              </a:spcAft>
              <a:buClr>
                <a:srgbClr val="C09E4B"/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/>
              <a:t>South Africa CSG (retrospective, 2010)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Strengthen data collection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62550"/>
          </a:xfrm>
        </p:spPr>
        <p:txBody>
          <a:bodyPr>
            <a:normAutofit fontScale="85000" lnSpcReduction="10000"/>
          </a:bodyPr>
          <a:lstStyle/>
          <a:p>
            <a:pPr marL="788670" lvl="1" indent="-514350"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Design, pilot and supervise implementation of additional modules in household surveys</a:t>
            </a:r>
          </a:p>
          <a:p>
            <a:pPr marL="1188720" lvl="2" indent="-514350" eaLnBrk="1" fontAlgn="auto" hangingPunct="1">
              <a:spcAft>
                <a:spcPts val="0"/>
              </a:spcAft>
              <a:buSzPct val="150000"/>
              <a:buFont typeface="Calibri" pitchFamily="34" charset="0"/>
              <a:buChar char="–"/>
              <a:defRPr/>
            </a:pPr>
            <a:r>
              <a:rPr lang="en-US" u="sng" dirty="0" smtClean="0"/>
              <a:t>Analyze household economic decision making </a:t>
            </a:r>
            <a:r>
              <a:rPr lang="en-US" dirty="0" smtClean="0"/>
              <a:t>on productive activities and labor allocation; climate change adaptation; risk coping; time use and social networks using baseline and follow up data---disaggregated by gender</a:t>
            </a:r>
          </a:p>
          <a:p>
            <a:pPr marL="788670" lvl="1" indent="-514350"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Economic “linkages” questions throughout household questionnaire, as well as business enterprise survey</a:t>
            </a:r>
          </a:p>
          <a:p>
            <a:pPr marL="1188720" lvl="2" indent="-514350" eaLnBrk="1" fontAlgn="auto" hangingPunct="1">
              <a:spcAft>
                <a:spcPts val="0"/>
              </a:spcAft>
              <a:buSzPct val="150000"/>
              <a:buFont typeface="Calibri" pitchFamily="34" charset="0"/>
              <a:buChar char="–"/>
              <a:defRPr/>
            </a:pPr>
            <a:r>
              <a:rPr lang="en-US" u="sng" dirty="0" smtClean="0"/>
              <a:t>Simulate local economy impacts </a:t>
            </a:r>
            <a:r>
              <a:rPr lang="en-US" dirty="0" smtClean="0"/>
              <a:t>using village SAM/CGE models</a:t>
            </a:r>
          </a:p>
          <a:p>
            <a:pPr marL="788670" lvl="1" indent="-514350"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Integrate qualitative/quantitative design and methods</a:t>
            </a:r>
          </a:p>
          <a:p>
            <a:pPr marL="788670" lvl="1" indent="-514350" eaLnBrk="1" fontAlgn="auto" hangingPunct="1">
              <a:spcAft>
                <a:spcPts val="0"/>
              </a:spcAft>
              <a:buSzPct val="150000"/>
              <a:buFont typeface="Arial" pitchFamily="34" charset="0"/>
              <a:buChar char="•"/>
              <a:defRPr/>
            </a:pPr>
            <a:r>
              <a:rPr lang="en-US" dirty="0" smtClean="0"/>
              <a:t>Lead a research network on impact evaluation of CT programs in SSA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295400"/>
            <a:ext cx="8572728" cy="525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Criticism of SCTs</a:t>
            </a:r>
          </a:p>
          <a:p>
            <a:pPr lvl="1"/>
            <a:r>
              <a:rPr lang="en-US" sz="2400" dirty="0" smtClean="0"/>
              <a:t>Focus solely on long-term poverty reduction</a:t>
            </a:r>
          </a:p>
          <a:p>
            <a:pPr lvl="2"/>
            <a:r>
              <a:rPr lang="en-US" sz="2200" dirty="0" smtClean="0"/>
              <a:t>Weak link to productivity</a:t>
            </a:r>
            <a:r>
              <a:rPr lang="en-US" sz="2200" dirty="0" smtClean="0">
                <a:sym typeface="Wingdings" pitchFamily="2" charset="2"/>
              </a:rPr>
              <a:t> human capital, skills, labor market insertion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Agriculture?</a:t>
            </a:r>
            <a:endParaRPr lang="en-US" sz="2200" dirty="0" smtClean="0"/>
          </a:p>
          <a:p>
            <a:pPr lvl="1"/>
            <a:r>
              <a:rPr lang="en-US" sz="2400" dirty="0" smtClean="0"/>
              <a:t>Miss opportunities to complement broader development programs, particularly productive investment</a:t>
            </a:r>
          </a:p>
          <a:p>
            <a:pPr lvl="1"/>
            <a:r>
              <a:rPr lang="en-US" sz="2400" dirty="0" smtClean="0"/>
              <a:t>Investment in human capital to what end</a:t>
            </a:r>
          </a:p>
          <a:p>
            <a:pPr lvl="2"/>
            <a:r>
              <a:rPr lang="en-US" sz="2200" dirty="0" smtClean="0"/>
              <a:t>Intergenerational transmission of welfare receipt?</a:t>
            </a:r>
          </a:p>
          <a:p>
            <a:pPr lvl="1"/>
            <a:r>
              <a:rPr lang="en-US" sz="2400" dirty="0" smtClean="0"/>
              <a:t>Productive vs. social (unproductive?) investment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800"/>
            <a:ext cx="8572728" cy="51053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Productive cash transfers</a:t>
            </a:r>
          </a:p>
          <a:p>
            <a:pPr lvl="1"/>
            <a:r>
              <a:rPr lang="en-US" sz="2600" dirty="0" smtClean="0"/>
              <a:t>Can they be used for productive purposes as a complement to broader development agenda?</a:t>
            </a:r>
          </a:p>
          <a:p>
            <a:pPr lvl="2"/>
            <a:r>
              <a:rPr lang="en-US" sz="2200" dirty="0" smtClean="0"/>
              <a:t>Agricultural technology adoption</a:t>
            </a:r>
          </a:p>
          <a:p>
            <a:pPr lvl="2"/>
            <a:r>
              <a:rPr lang="en-US" sz="2200" dirty="0" smtClean="0"/>
              <a:t>Agricultural asset accumulation</a:t>
            </a:r>
          </a:p>
          <a:p>
            <a:pPr lvl="2"/>
            <a:r>
              <a:rPr lang="en-US" sz="2200" dirty="0" smtClean="0"/>
              <a:t>With land formalization projects</a:t>
            </a:r>
          </a:p>
          <a:p>
            <a:pPr lvl="2"/>
            <a:r>
              <a:rPr lang="en-US" sz="2200" dirty="0" smtClean="0"/>
              <a:t>Promoting microenterprises…</a:t>
            </a:r>
          </a:p>
          <a:p>
            <a:pPr lvl="1"/>
            <a:r>
              <a:rPr lang="en-US" sz="2600" dirty="0" smtClean="0"/>
              <a:t>Under what conditions?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Social cash transfers and productive choices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Transfers can influence consumption </a:t>
            </a:r>
            <a:r>
              <a:rPr lang="en-US" sz="2800" i="1" dirty="0" smtClean="0"/>
              <a:t>and</a:t>
            </a:r>
            <a:r>
              <a:rPr lang="en-US" sz="2800" dirty="0" smtClean="0"/>
              <a:t> production decisions when markets fail or are incomplete</a:t>
            </a:r>
          </a:p>
          <a:p>
            <a:r>
              <a:rPr lang="en-US" sz="2800" dirty="0" smtClean="0"/>
              <a:t>Transfers as a source of liquidity</a:t>
            </a:r>
          </a:p>
          <a:p>
            <a:pPr lvl="1"/>
            <a:r>
              <a:rPr lang="en-US" sz="2400" dirty="0" smtClean="0"/>
              <a:t>Credit constraints potentially limit productive spending and investment</a:t>
            </a:r>
          </a:p>
          <a:p>
            <a:pPr lvl="1"/>
            <a:r>
              <a:rPr lang="en-US" sz="2400" dirty="0" smtClean="0"/>
              <a:t>Transfers can induce spending and investment altering production and the allocation of resources, including labor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Social cash transfers and productive choices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Transfers as a secure source of income</a:t>
            </a:r>
          </a:p>
          <a:p>
            <a:pPr lvl="1"/>
            <a:r>
              <a:rPr lang="en-US" sz="2400" dirty="0" smtClean="0"/>
              <a:t>Insurance and credit market imperfections limit the ability of poor households to smooth consumption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Poor households take action to manage risk </a:t>
            </a:r>
            <a:r>
              <a:rPr lang="en-US" sz="2400" i="1" dirty="0" smtClean="0">
                <a:sym typeface="Wingdings" pitchFamily="2" charset="2"/>
              </a:rPr>
              <a:t>ex ante </a:t>
            </a:r>
            <a:r>
              <a:rPr lang="en-US" sz="2400" dirty="0" smtClean="0">
                <a:sym typeface="Wingdings" pitchFamily="2" charset="2"/>
              </a:rPr>
              <a:t>and cope with risk </a:t>
            </a:r>
            <a:r>
              <a:rPr lang="en-US" sz="2400" i="1" dirty="0" smtClean="0">
                <a:sym typeface="Wingdings" pitchFamily="2" charset="2"/>
              </a:rPr>
              <a:t>ex post</a:t>
            </a:r>
            <a:endParaRPr lang="en-US" sz="2400" dirty="0" smtClean="0"/>
          </a:p>
          <a:p>
            <a:pPr lvl="1"/>
            <a:r>
              <a:rPr lang="en-US" sz="2400" dirty="0" smtClean="0"/>
              <a:t>Transfers provide regular income uncorrelated with other income sources, potentially altering risk management and coping strategies, and therefore production choices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Objective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10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look beyond the social protection function of SCT programs and analyze the impact of these programs on productive activities</a:t>
            </a:r>
          </a:p>
          <a:p>
            <a:r>
              <a:rPr lang="en-US" sz="2800" dirty="0" smtClean="0"/>
              <a:t>Mexico’s Oportunidades</a:t>
            </a:r>
          </a:p>
          <a:p>
            <a:pPr lvl="1"/>
            <a:r>
              <a:rPr lang="en-US" sz="2000" dirty="0" smtClean="0"/>
              <a:t>Todd, J., Winters, P. and Hertz, T., 2010. “Conditional Cash Transfers and Agricultural Production: Lessons from the Oportunidades Experience in Mexico.” </a:t>
            </a:r>
            <a:r>
              <a:rPr lang="en-US" sz="2000" i="1" dirty="0" smtClean="0"/>
              <a:t>Journal of Development Studies </a:t>
            </a:r>
            <a:r>
              <a:rPr lang="en-US" sz="2000" dirty="0" smtClean="0"/>
              <a:t>46(1), 39-67</a:t>
            </a:r>
          </a:p>
          <a:p>
            <a:r>
              <a:rPr lang="en-US" sz="2800" dirty="0" smtClean="0"/>
              <a:t>Malawi Social Cash Transfer Program</a:t>
            </a:r>
          </a:p>
          <a:p>
            <a:pPr lvl="1"/>
            <a:r>
              <a:rPr lang="en-US" sz="2000" dirty="0" smtClean="0"/>
              <a:t>Covarrubias, K., Davis, B. and Winters, P., 2011. “From Protection to Production: Productive Impacts of the Malawi Social Cash Transfer Scheme.”</a:t>
            </a:r>
          </a:p>
          <a:p>
            <a:pPr lvl="1"/>
            <a:r>
              <a:rPr lang="en-US" sz="2000" dirty="0" smtClean="0"/>
              <a:t>Boone, R., Covarrubias, K., Davis, B. and Winters, P., 2011. “The Impact of Social Cash Transfers on Agricultural Production: The Case of Malawi.”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Mexican Oportunidades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800"/>
            <a:ext cx="8572728" cy="5105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Initiated in 1997 as PROGRESA in marginal rural areas (506 localities in 7 states)</a:t>
            </a:r>
          </a:p>
          <a:p>
            <a:r>
              <a:rPr lang="en-US" sz="2800" dirty="0" smtClean="0"/>
              <a:t>Targets poor using proxy means test</a:t>
            </a:r>
          </a:p>
          <a:p>
            <a:r>
              <a:rPr lang="en-US" sz="2800" dirty="0" smtClean="0"/>
              <a:t>Transfer primarily go to women</a:t>
            </a:r>
          </a:p>
          <a:p>
            <a:r>
              <a:rPr lang="en-US" sz="2800" dirty="0" smtClean="0"/>
              <a:t>Food/nutrition and education transfers conditioned on health and education behavior</a:t>
            </a:r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9344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Oportunidades: Data and method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574" y="1447801"/>
            <a:ext cx="8572728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Random assignment of eligible communities to treatment and control (320 treatment 186 control)</a:t>
            </a:r>
          </a:p>
          <a:p>
            <a:r>
              <a:rPr lang="en-US" sz="2800" dirty="0" smtClean="0"/>
              <a:t>9936 households – 6281 treatment, 3655 control</a:t>
            </a:r>
          </a:p>
          <a:p>
            <a:pPr lvl="1"/>
            <a:r>
              <a:rPr lang="en-US" sz="2400" dirty="0" smtClean="0"/>
              <a:t>Baseline: 1997 census and March 1998 survey</a:t>
            </a:r>
          </a:p>
          <a:p>
            <a:pPr lvl="1"/>
            <a:r>
              <a:rPr lang="en-US" sz="2400" dirty="0" smtClean="0"/>
              <a:t>Follow-up: Oct 1998, March 1999 and Nov 1999</a:t>
            </a:r>
          </a:p>
          <a:p>
            <a:r>
              <a:rPr lang="en-US" sz="2800" dirty="0" smtClean="0"/>
              <a:t>Questionnaire limited in production questions</a:t>
            </a:r>
          </a:p>
          <a:p>
            <a:pPr lvl="1"/>
            <a:r>
              <a:rPr lang="en-US" sz="2400" dirty="0" smtClean="0"/>
              <a:t>Own food production, land use, livestock, agricultural spending</a:t>
            </a:r>
          </a:p>
          <a:p>
            <a:pPr lvl="1"/>
            <a:r>
              <a:rPr lang="en-US" sz="2400" dirty="0" smtClean="0"/>
              <a:t>Different agricultural seasons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150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">
      <a:dk1>
        <a:srgbClr val="006666"/>
      </a:dk1>
      <a:lt1>
        <a:srgbClr val="FFFDBD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FFEDB"/>
      </a:accent3>
      <a:accent4>
        <a:srgbClr val="005656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</TotalTime>
  <Words>1710</Words>
  <Application>Microsoft Office PowerPoint</Application>
  <PresentationFormat>Letter Paper (8.5x11 in)</PresentationFormat>
  <Paragraphs>395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Post Modern</vt:lpstr>
      <vt:lpstr>From Protection to Production:  The Productive Impacts of Social Cash Transfers</vt:lpstr>
      <vt:lpstr>Motivation for studies</vt:lpstr>
      <vt:lpstr>Motivation</vt:lpstr>
      <vt:lpstr>Motivation</vt:lpstr>
      <vt:lpstr>Social cash transfers and productive choices</vt:lpstr>
      <vt:lpstr>Social cash transfers and productive choices</vt:lpstr>
      <vt:lpstr>Objective</vt:lpstr>
      <vt:lpstr>Mexican Oportunidades program</vt:lpstr>
      <vt:lpstr>Oportunidades: Data and method</vt:lpstr>
      <vt:lpstr>Consumption from own production</vt:lpstr>
      <vt:lpstr>Cons. own production: Food groups</vt:lpstr>
      <vt:lpstr>Agricultural investment and spending</vt:lpstr>
      <vt:lpstr>Effects by land holdings</vt:lpstr>
      <vt:lpstr>PROCAMPO and Oportunidades</vt:lpstr>
      <vt:lpstr>Malawi Social Cash Transfers</vt:lpstr>
      <vt:lpstr>Malawi SCT: Data and method</vt:lpstr>
      <vt:lpstr>Agricultural assets (preliminary)</vt:lpstr>
      <vt:lpstr>Time use (preliminary) </vt:lpstr>
      <vt:lpstr>Source of food: Sept / Apr (preliminary) </vt:lpstr>
      <vt:lpstr>Conclusions</vt:lpstr>
      <vt:lpstr>Conclusions</vt:lpstr>
      <vt:lpstr>New CTs in SSA accompanied by rigorous impact evaluation</vt:lpstr>
      <vt:lpstr>FAO/UNICEF funded by DFID  From Protection to Production</vt:lpstr>
      <vt:lpstr>Strengthen data collection and analysis</vt:lpstr>
    </vt:vector>
  </TitlesOfParts>
  <Company>University of New England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Winters</dc:creator>
  <cp:lastModifiedBy>Caitlin Nordehn</cp:lastModifiedBy>
  <cp:revision>327</cp:revision>
  <dcterms:created xsi:type="dcterms:W3CDTF">2001-10-17T00:43:25Z</dcterms:created>
  <dcterms:modified xsi:type="dcterms:W3CDTF">2012-03-16T14:16:58Z</dcterms:modified>
</cp:coreProperties>
</file>